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71" r:id="rId4"/>
    <p:sldId id="258" r:id="rId5"/>
    <p:sldId id="259" r:id="rId6"/>
    <p:sldId id="270" r:id="rId7"/>
    <p:sldId id="260" r:id="rId8"/>
    <p:sldId id="261" r:id="rId9"/>
    <p:sldId id="262" r:id="rId10"/>
    <p:sldId id="263" r:id="rId11"/>
    <p:sldId id="26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5F29"/>
    <a:srgbClr val="B55C03"/>
    <a:srgbClr val="B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7" autoAdjust="0"/>
    <p:restoredTop sz="97382" autoAdjust="0"/>
  </p:normalViewPr>
  <p:slideViewPr>
    <p:cSldViewPr snapToGrid="0">
      <p:cViewPr varScale="1">
        <p:scale>
          <a:sx n="152" d="100"/>
          <a:sy n="152" d="100"/>
        </p:scale>
        <p:origin x="18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EAA7-1783-4D9C-8493-20D02E5F3434}" type="datetimeFigureOut">
              <a:rPr lang="zh-CN" altLang="en-US" smtClean="0"/>
              <a:t>2025/3/28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5D959-F5AD-4DB3-A638-0A404D0A4873}" type="slidenum">
              <a:rPr lang="zh-CN" altLang="en-US" smtClean="0"/>
              <a:t>‹#›</a:t>
            </a:fld>
            <a:endParaRPr lang="zh-CN" altLang="en-US"/>
          </a:p>
        </p:txBody>
      </p:sp>
    </p:spTree>
    <p:extLst>
      <p:ext uri="{BB962C8B-B14F-4D97-AF65-F5344CB8AC3E}">
        <p14:creationId xmlns:p14="http://schemas.microsoft.com/office/powerpoint/2010/main" val="67265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现在，创作可视化图表不再是一件难事。因为我们有很多便捷的图表创作工具，比如</a:t>
            </a:r>
            <a:r>
              <a:rPr lang="en-US" altLang="zh-CN" dirty="0"/>
              <a:t>d3, </a:t>
            </a:r>
            <a:r>
              <a:rPr lang="en-US" altLang="zh-CN" dirty="0" err="1"/>
              <a:t>Echarts</a:t>
            </a:r>
            <a:r>
              <a:rPr lang="zh-CN" altLang="en-US" dirty="0"/>
              <a:t>，等等。同时，这些工具也提供了大量的图表模板供我们套用。即使没有系统地学过可视化设计，图表创作者也可以快速制作图表用于展示数据中的模式。</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2</a:t>
            </a:fld>
            <a:endParaRPr lang="zh-CN" altLang="en-US"/>
          </a:p>
        </p:txBody>
      </p:sp>
    </p:spTree>
    <p:extLst>
      <p:ext uri="{BB962C8B-B14F-4D97-AF65-F5344CB8AC3E}">
        <p14:creationId xmlns:p14="http://schemas.microsoft.com/office/powerpoint/2010/main" val="36327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最后，我们支持用户通过探索元素组合理解感知效果。并为元素组合提出如何加强感知效果的图表设计修改建议。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11</a:t>
            </a:fld>
            <a:endParaRPr lang="zh-CN" altLang="en-US"/>
          </a:p>
        </p:txBody>
      </p:sp>
    </p:spTree>
    <p:extLst>
      <p:ext uri="{BB962C8B-B14F-4D97-AF65-F5344CB8AC3E}">
        <p14:creationId xmlns:p14="http://schemas.microsoft.com/office/powerpoint/2010/main" val="107757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但是，如何从大量可用模板中选择最能满足展示需求的图表设计依然是个问题。</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3</a:t>
            </a:fld>
            <a:endParaRPr lang="zh-CN" altLang="en-US"/>
          </a:p>
        </p:txBody>
      </p:sp>
    </p:spTree>
    <p:extLst>
      <p:ext uri="{BB962C8B-B14F-4D97-AF65-F5344CB8AC3E}">
        <p14:creationId xmlns:p14="http://schemas.microsoft.com/office/powerpoint/2010/main" val="48128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it is challenging to determine whether others can discern the message the author intends to convey through the chart.</a:t>
            </a:r>
          </a:p>
          <a:p>
            <a:r>
              <a:rPr lang="zh-CN" altLang="en-US" sz="1200" dirty="0">
                <a:latin typeface="微软雅黑" panose="020B0503020204020204" pitchFamily="34" charset="-122"/>
                <a:ea typeface="微软雅黑" panose="020B0503020204020204" pitchFamily="34" charset="-122"/>
              </a:rPr>
              <a:t>评估图表的表达效果是一件很麻烦的事。标准流程是通过招募被试完成用户研究并根据结论进行判断。这是一个非常漫长的过程。有经验的图表设计师会运用感知理论对图表中的图形模式进行估计。但这个结果不一定准确，因为感知理论的协同作用机制很复杂，同时感知理论对没有经验的图表创作者而言也不容易应用。</a:t>
            </a:r>
            <a:endParaRPr lang="zh-CN" altLang="en-US" dirty="0"/>
          </a:p>
        </p:txBody>
      </p:sp>
      <p:sp>
        <p:nvSpPr>
          <p:cNvPr id="4" name="灯片编号占位符 3"/>
          <p:cNvSpPr>
            <a:spLocks noGrp="1"/>
          </p:cNvSpPr>
          <p:nvPr>
            <p:ph type="sldNum" sz="quarter" idx="5"/>
          </p:nvPr>
        </p:nvSpPr>
        <p:spPr/>
        <p:txBody>
          <a:bodyPr/>
          <a:lstStyle/>
          <a:p>
            <a:fld id="{2E65D959-F5AD-4DB3-A638-0A404D0A4873}" type="slidenum">
              <a:rPr lang="zh-CN" altLang="en-US" smtClean="0"/>
              <a:t>4</a:t>
            </a:fld>
            <a:endParaRPr lang="zh-CN" altLang="en-US"/>
          </a:p>
        </p:txBody>
      </p:sp>
    </p:spTree>
    <p:extLst>
      <p:ext uri="{BB962C8B-B14F-4D97-AF65-F5344CB8AC3E}">
        <p14:creationId xmlns:p14="http://schemas.microsoft.com/office/powerpoint/2010/main" val="285958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我们提出了一个面向图表的图形模式识别方法，它通过整合格式塔原则实现了对人类视觉感知过程的模拟。同时，我们开发了一个原型系统，整合了这个方法来支持图表创作者评估他们的图表设计，并得到改进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5</a:t>
            </a:fld>
            <a:endParaRPr lang="zh-CN" altLang="en-US"/>
          </a:p>
        </p:txBody>
      </p:sp>
    </p:spTree>
    <p:extLst>
      <p:ext uri="{BB962C8B-B14F-4D97-AF65-F5344CB8AC3E}">
        <p14:creationId xmlns:p14="http://schemas.microsoft.com/office/powerpoint/2010/main" val="275336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我们的方法设计遵循了</a:t>
            </a:r>
            <a:r>
              <a:rPr lang="en-US" altLang="zh-CN" dirty="0"/>
              <a:t>3</a:t>
            </a:r>
            <a:r>
              <a:rPr lang="zh-CN" altLang="en-US" dirty="0"/>
              <a:t>点目标：首先，在模拟人类感知时，需以大多数人的感知行为作为模拟对象，感知结果还需体现人类感知的多样性。第二，需要结合可视元素的视觉效果为感知机制提供解释。第三，需根据用户预期的模式展示效果评估图表并提供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6</a:t>
            </a:fld>
            <a:endParaRPr lang="zh-CN" altLang="en-US"/>
          </a:p>
        </p:txBody>
      </p:sp>
    </p:spTree>
    <p:extLst>
      <p:ext uri="{BB962C8B-B14F-4D97-AF65-F5344CB8AC3E}">
        <p14:creationId xmlns:p14="http://schemas.microsoft.com/office/powerpoint/2010/main" val="203829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为了实现前面所说的</a:t>
            </a:r>
            <a:r>
              <a:rPr lang="en-US" altLang="zh-CN" dirty="0"/>
              <a:t>3</a:t>
            </a:r>
            <a:r>
              <a:rPr lang="zh-CN" altLang="en-US" dirty="0"/>
              <a:t>点目标，我们设计了一个图像模式识别方法，来支持图表评估和考虑模式表达效果的图表设计优化。我们的方法由</a:t>
            </a:r>
            <a:r>
              <a:rPr lang="en-US" altLang="zh-CN" dirty="0"/>
              <a:t>4</a:t>
            </a:r>
            <a:r>
              <a:rPr lang="zh-CN" altLang="en-US" dirty="0"/>
              <a:t>个模块组成。</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7</a:t>
            </a:fld>
            <a:endParaRPr lang="zh-CN" altLang="en-US"/>
          </a:p>
        </p:txBody>
      </p:sp>
    </p:spTree>
    <p:extLst>
      <p:ext uri="{BB962C8B-B14F-4D97-AF65-F5344CB8AC3E}">
        <p14:creationId xmlns:p14="http://schemas.microsoft.com/office/powerpoint/2010/main" val="106646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第一个模块从</a:t>
            </a:r>
            <a:r>
              <a:rPr lang="en-US" altLang="zh-CN" dirty="0" err="1"/>
              <a:t>svg</a:t>
            </a:r>
            <a:r>
              <a:rPr lang="zh-CN" altLang="en-US" dirty="0"/>
              <a:t>代码中解析可视元素，并生成对元素视觉效果的结构化描述。</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8</a:t>
            </a:fld>
            <a:endParaRPr lang="zh-CN" altLang="en-US"/>
          </a:p>
        </p:txBody>
      </p:sp>
    </p:spTree>
    <p:extLst>
      <p:ext uri="{BB962C8B-B14F-4D97-AF65-F5344CB8AC3E}">
        <p14:creationId xmlns:p14="http://schemas.microsoft.com/office/powerpoint/2010/main" val="255343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接下来，我们通过用户实验收集了人类对图表中图形模式的感知结果，用于训练对比学习模型，得到了能够解释视觉效果协同作用于感知结果的感知特征。</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9</a:t>
            </a:fld>
            <a:endParaRPr lang="zh-CN" altLang="en-US"/>
          </a:p>
        </p:txBody>
      </p:sp>
    </p:spTree>
    <p:extLst>
      <p:ext uri="{BB962C8B-B14F-4D97-AF65-F5344CB8AC3E}">
        <p14:creationId xmlns:p14="http://schemas.microsoft.com/office/powerpoint/2010/main" val="245163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基于感知特征，我们可以从图表中识别可视元素的分组。同时，我们还为这些元素组计算了显眼程度。</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10</a:t>
            </a:fld>
            <a:endParaRPr lang="zh-CN" altLang="en-US"/>
          </a:p>
        </p:txBody>
      </p:sp>
    </p:spTree>
    <p:extLst>
      <p:ext uri="{BB962C8B-B14F-4D97-AF65-F5344CB8AC3E}">
        <p14:creationId xmlns:p14="http://schemas.microsoft.com/office/powerpoint/2010/main" val="26897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55A12-E0DE-BEF6-400E-397DAA720F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40EC0A-2EEB-8680-5AD9-09DDCBAAB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1ADC91-B3C2-924A-0EA3-08B78E3A2499}"/>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B4065AE8-D0D0-8FC9-5679-48F9914F50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1265A6-D683-AF92-EE93-30EE2217D8A5}"/>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7604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359C4-4FBB-9E0F-FF0B-5BBD6B4398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4B7E68-D710-405C-95C4-4A5063BC59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306309-DED0-FB8A-545E-39E2438DD782}"/>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B66153B5-9798-157C-12F8-C007FD242D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2BAD1-4530-C1F7-06FB-99A41E5A4D9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11020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D8AA5A-6D3C-71E6-7E5C-3D1EB9E622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598837-45A9-D21A-ED7B-E63D02FFEE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07FCBF-7CC1-4D73-D9BD-A59D532A99A6}"/>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C77A2D66-B435-DC2A-A352-936F80E5D4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BDDB02-D64A-7032-4DEC-ADB4C74DBDD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90373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8ACF0-36F1-5085-345A-0E779C81AF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640815-1196-9F41-E11B-03699254C6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3EC2C8-7E71-3EBF-420A-B7FCA5744A45}"/>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51804A31-12AB-28F8-7506-7B5FEB907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D15A72-033B-E207-BB7F-62A126912B61}"/>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64112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1CF75-CE84-B7B9-0436-7E991630A3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ADA9AE8-9485-D3FC-0F0A-C7854ABCA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6B75C9-755D-022C-B6B2-B4B943E2B7D0}"/>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AAF99BD0-6040-657A-2674-6B1214C5D0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6A93F6-0B22-0D23-18E0-D28F6B353CC2}"/>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82191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06B8-3AB9-3F6F-5D4B-2B57A5D94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43C3CA-6C62-36CA-B17B-FC69111A72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AE2F2D-A185-317E-013D-B545E11B68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2D5FD0-9C67-2762-F3BB-AF7DBCDB189B}"/>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6" name="页脚占位符 5">
            <a:extLst>
              <a:ext uri="{FF2B5EF4-FFF2-40B4-BE49-F238E27FC236}">
                <a16:creationId xmlns:a16="http://schemas.microsoft.com/office/drawing/2014/main" id="{090121CC-465C-6C97-AF23-A457C106BA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1ADEBF-ACB1-53D8-EB22-0A40BE6AB3A0}"/>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3941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79C68-F540-DDE2-EDAE-E8EB7AE14C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734E8E-8651-718B-5F0E-97D4FA84D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599EB1-32D5-3FC3-2E63-DF63FE0DA7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13EFD81-BFD0-B26D-88C9-B30781524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FF6D49-BEB4-E353-86A8-66A8CFF6B6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6CDD89-0284-7BB8-C398-AB8A1A0C4BB9}"/>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8" name="页脚占位符 7">
            <a:extLst>
              <a:ext uri="{FF2B5EF4-FFF2-40B4-BE49-F238E27FC236}">
                <a16:creationId xmlns:a16="http://schemas.microsoft.com/office/drawing/2014/main" id="{25FE2055-4840-0089-D309-00BAAEEACFB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5860FB-5B41-054E-C6C1-B2AF708E492B}"/>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78634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C0013-4F5D-5A7C-DEDB-BBD8E34DDC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EDBD3-523A-FA6E-330B-058BF3303B20}"/>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4" name="页脚占位符 3">
            <a:extLst>
              <a:ext uri="{FF2B5EF4-FFF2-40B4-BE49-F238E27FC236}">
                <a16:creationId xmlns:a16="http://schemas.microsoft.com/office/drawing/2014/main" id="{5E638F17-9454-5BC4-4E21-29B2500C99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EFB847-A0D1-D9B9-ED22-18879D040F69}"/>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4778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BAA937-0D44-5036-50EE-12E52A55DD6E}"/>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3" name="页脚占位符 2">
            <a:extLst>
              <a:ext uri="{FF2B5EF4-FFF2-40B4-BE49-F238E27FC236}">
                <a16:creationId xmlns:a16="http://schemas.microsoft.com/office/drawing/2014/main" id="{3CF91325-C58C-3164-038C-F41FADED44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06D034-9275-A14E-CC22-12C5F5429BD6}"/>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9517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898B-7067-56B4-CC7F-BDDE1B01F7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FC8D7F-02A4-DDD5-C093-46A6940B2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720A7D-0F6D-11EA-F218-4F818129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78D545-CD9F-D530-6D46-8E6C786807E9}"/>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6" name="页脚占位符 5">
            <a:extLst>
              <a:ext uri="{FF2B5EF4-FFF2-40B4-BE49-F238E27FC236}">
                <a16:creationId xmlns:a16="http://schemas.microsoft.com/office/drawing/2014/main" id="{26773415-3B52-C37B-C6DF-37CF6480AA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F4BB6C-DC84-84EC-94AD-AF4BF75186B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79542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602BE-851F-DDEF-84EA-0E934269BA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63E635B-5A11-3EE0-5B6F-6FDB5FF3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FA58A-E040-4F7B-CBE0-1B69E379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F3DFC5-B924-AAB1-D50F-A07457AC6352}"/>
              </a:ext>
            </a:extLst>
          </p:cNvPr>
          <p:cNvSpPr>
            <a:spLocks noGrp="1"/>
          </p:cNvSpPr>
          <p:nvPr>
            <p:ph type="dt" sz="half" idx="10"/>
          </p:nvPr>
        </p:nvSpPr>
        <p:spPr/>
        <p:txBody>
          <a:bodyPr/>
          <a:lstStyle/>
          <a:p>
            <a:fld id="{3CC76569-39A0-46E3-B0E6-51BE84E8F6F0}" type="datetimeFigureOut">
              <a:rPr lang="zh-CN" altLang="en-US" smtClean="0"/>
              <a:t>2025/3/28</a:t>
            </a:fld>
            <a:endParaRPr lang="zh-CN" altLang="en-US"/>
          </a:p>
        </p:txBody>
      </p:sp>
      <p:sp>
        <p:nvSpPr>
          <p:cNvPr id="6" name="页脚占位符 5">
            <a:extLst>
              <a:ext uri="{FF2B5EF4-FFF2-40B4-BE49-F238E27FC236}">
                <a16:creationId xmlns:a16="http://schemas.microsoft.com/office/drawing/2014/main" id="{5C1C596B-7F94-BD34-B9E9-788D0BFFA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A7480-F38F-AEA1-8189-BFE72228D8AE}"/>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8198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9C976C-5F17-095F-D3D1-1DE07A4534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07D13-C4A1-7695-BECA-8FD28E1CD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B5920-064C-88C9-A0B0-CCD2845FC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76569-39A0-46E3-B0E6-51BE84E8F6F0}" type="datetimeFigureOut">
              <a:rPr lang="zh-CN" altLang="en-US" smtClean="0"/>
              <a:t>2025/3/28</a:t>
            </a:fld>
            <a:endParaRPr lang="zh-CN" altLang="en-US"/>
          </a:p>
        </p:txBody>
      </p:sp>
      <p:sp>
        <p:nvSpPr>
          <p:cNvPr id="5" name="页脚占位符 4">
            <a:extLst>
              <a:ext uri="{FF2B5EF4-FFF2-40B4-BE49-F238E27FC236}">
                <a16:creationId xmlns:a16="http://schemas.microsoft.com/office/drawing/2014/main" id="{DD1F03E0-417D-E13D-30A9-D3185B66C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E807A1-2649-7710-19A1-847ED85D8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48811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CD7D1-9654-3733-B24F-BC5C8C8D8257}"/>
              </a:ext>
            </a:extLst>
          </p:cNvPr>
          <p:cNvSpPr>
            <a:spLocks noGrp="1"/>
          </p:cNvSpPr>
          <p:nvPr>
            <p:ph type="ctrTitle"/>
          </p:nvPr>
        </p:nvSpPr>
        <p:spPr>
          <a:xfrm>
            <a:off x="640080" y="1681762"/>
            <a:ext cx="10952480" cy="2387600"/>
          </a:xfrm>
        </p:spPr>
        <p:txBody>
          <a:bodyPr>
            <a:noAutofit/>
          </a:bodyPr>
          <a:lstStyle/>
          <a:p>
            <a:r>
              <a:rPr lang="en-US" altLang="zh-CN" sz="3600" dirty="0" err="1">
                <a:latin typeface="微软雅黑" panose="020B0503020204020204" pitchFamily="34" charset="-122"/>
                <a:ea typeface="微软雅黑" panose="020B0503020204020204" pitchFamily="34" charset="-122"/>
              </a:rPr>
              <a:t>Revelio</a:t>
            </a:r>
            <a:r>
              <a:rPr lang="en-US" altLang="zh-CN" sz="3600" dirty="0">
                <a:latin typeface="微软雅黑" panose="020B0503020204020204" pitchFamily="34" charset="-122"/>
                <a:ea typeface="微软雅黑" panose="020B0503020204020204" pitchFamily="34" charset="-122"/>
              </a:rPr>
              <a:t>: A Perception Effectiveness Assessment Approach for Graphical Patterns in Charts</a:t>
            </a:r>
            <a:endParaRPr lang="zh-CN" altLang="en-US" sz="3600"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BAB06951-D73D-EB17-9D09-AEFF1F4CACC0}"/>
              </a:ext>
            </a:extLst>
          </p:cNvPr>
          <p:cNvSpPr>
            <a:spLocks noGrp="1"/>
          </p:cNvSpPr>
          <p:nvPr>
            <p:ph type="subTitle" idx="1"/>
          </p:nvPr>
        </p:nvSpPr>
        <p:spPr>
          <a:xfrm>
            <a:off x="1524000" y="4161437"/>
            <a:ext cx="9144000" cy="1655762"/>
          </a:xfrm>
        </p:spPr>
        <p:txBody>
          <a:bodyPr/>
          <a:lstStyle/>
          <a:p>
            <a:r>
              <a:rPr lang="en-US" altLang="zh-CN" dirty="0">
                <a:latin typeface="微软雅黑" panose="020B0503020204020204" pitchFamily="34" charset="-122"/>
                <a:ea typeface="微软雅黑" panose="020B0503020204020204" pitchFamily="34" charset="-122"/>
              </a:rPr>
              <a:t>Submission ID: 1415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40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15359-C533-8A9F-BF71-B41BA828AD6A}"/>
            </a:ext>
          </a:extLst>
        </p:cNvPr>
        <p:cNvGrpSpPr/>
        <p:nvPr/>
      </p:nvGrpSpPr>
      <p:grpSpPr>
        <a:xfrm>
          <a:off x="0" y="0"/>
          <a:ext cx="0" cy="0"/>
          <a:chOff x="0" y="0"/>
          <a:chExt cx="0" cy="0"/>
        </a:xfrm>
      </p:grpSpPr>
      <p:grpSp>
        <p:nvGrpSpPr>
          <p:cNvPr id="27" name="组合 26">
            <a:extLst>
              <a:ext uri="{FF2B5EF4-FFF2-40B4-BE49-F238E27FC236}">
                <a16:creationId xmlns:a16="http://schemas.microsoft.com/office/drawing/2014/main" id="{E54E54F4-A786-2181-DEF1-2AE3B768C594}"/>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F582DB0F-F13C-2C0F-5BEF-280C2F6EFE77}"/>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6E0E6D14-E1C5-9130-4CD9-49DF6F4A25BD}"/>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4C3FADB3-7128-341E-50EE-FB97C241D94A}"/>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B456A6FC-00D9-026F-8372-3B15EA4C7E65}"/>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00F9C7D2-8116-4592-EC15-059A6E202B31}"/>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CC7B33D9-988E-057A-E325-DF51EF856A00}"/>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50F1880-0DD4-62F1-DB74-7C9831EF504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5C0A5F4-8278-2695-CD8B-73B8D9B697B7}"/>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9F4BB29-E4CA-AA56-8AA4-9D9914741F52}"/>
              </a:ext>
            </a:extLst>
          </p:cNvPr>
          <p:cNvSpPr txBox="1"/>
          <p:nvPr/>
        </p:nvSpPr>
        <p:spPr>
          <a:xfrm>
            <a:off x="1794788" y="4070413"/>
            <a:ext cx="2917337"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Group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A960E37-A1A9-D8F2-56DB-D2B989D6880E}"/>
              </a:ext>
            </a:extLst>
          </p:cNvPr>
          <p:cNvSpPr txBox="1"/>
          <p:nvPr/>
        </p:nvSpPr>
        <p:spPr>
          <a:xfrm>
            <a:off x="7139846" y="4076552"/>
            <a:ext cx="3258905"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Measure pattern salience</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A95DE0-0550-D8DF-2A01-05CF8DD74229}"/>
              </a:ext>
            </a:extLst>
          </p:cNvPr>
          <p:cNvPicPr>
            <a:picLocks noChangeAspect="1"/>
          </p:cNvPicPr>
          <p:nvPr/>
        </p:nvPicPr>
        <p:blipFill>
          <a:blip r:embed="rId3">
            <a:extLst>
              <a:ext uri="{96DAC541-7B7A-43D3-8B79-37D633B846F1}">
                <asvg:svgBlip xmlns:asvg="http://schemas.microsoft.com/office/drawing/2016/SVG/main" r:embed="rId4"/>
              </a:ext>
            </a:extLst>
          </a:blip>
          <a:srcRect l="29313"/>
          <a:stretch/>
        </p:blipFill>
        <p:spPr>
          <a:xfrm>
            <a:off x="1904546" y="2121449"/>
            <a:ext cx="3035102" cy="1805007"/>
          </a:xfrm>
          <a:prstGeom prst="rect">
            <a:avLst/>
          </a:prstGeom>
        </p:spPr>
      </p:pic>
      <p:grpSp>
        <p:nvGrpSpPr>
          <p:cNvPr id="26" name="组合 25">
            <a:extLst>
              <a:ext uri="{FF2B5EF4-FFF2-40B4-BE49-F238E27FC236}">
                <a16:creationId xmlns:a16="http://schemas.microsoft.com/office/drawing/2014/main" id="{CC7668EF-1F33-CD19-732C-84C19EDA8103}"/>
              </a:ext>
            </a:extLst>
          </p:cNvPr>
          <p:cNvGrpSpPr/>
          <p:nvPr/>
        </p:nvGrpSpPr>
        <p:grpSpPr>
          <a:xfrm>
            <a:off x="6604904" y="1859572"/>
            <a:ext cx="4078947" cy="1782817"/>
            <a:chOff x="6664052" y="1782742"/>
            <a:chExt cx="3988515" cy="1664061"/>
          </a:xfrm>
        </p:grpSpPr>
        <p:pic>
          <p:nvPicPr>
            <p:cNvPr id="17" name="图形 16">
              <a:extLst>
                <a:ext uri="{FF2B5EF4-FFF2-40B4-BE49-F238E27FC236}">
                  <a16:creationId xmlns:a16="http://schemas.microsoft.com/office/drawing/2014/main" id="{D40B51E8-D579-BFCD-0B61-C5A8C231C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2082" y="2336047"/>
              <a:ext cx="1655244" cy="1110756"/>
            </a:xfrm>
            <a:prstGeom prst="rect">
              <a:avLst/>
            </a:prstGeom>
          </p:spPr>
        </p:pic>
        <p:sp>
          <p:nvSpPr>
            <p:cNvPr id="18" name="文本框 17">
              <a:extLst>
                <a:ext uri="{FF2B5EF4-FFF2-40B4-BE49-F238E27FC236}">
                  <a16:creationId xmlns:a16="http://schemas.microsoft.com/office/drawing/2014/main" id="{D1D41786-845D-C1A5-1954-6AB56257E4F7}"/>
                </a:ext>
              </a:extLst>
            </p:cNvPr>
            <p:cNvSpPr txBox="1"/>
            <p:nvPr/>
          </p:nvSpPr>
          <p:spPr>
            <a:xfrm>
              <a:off x="6698630" y="1893751"/>
              <a:ext cx="1736245"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Graphical pattern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9ECE3B94-88C4-54E8-646A-AC60C22B3449}"/>
                </a:ext>
              </a:extLst>
            </p:cNvPr>
            <p:cNvSpPr txBox="1"/>
            <p:nvPr/>
          </p:nvSpPr>
          <p:spPr>
            <a:xfrm rot="16200000">
              <a:off x="6520152" y="2709946"/>
              <a:ext cx="648943" cy="36114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Chart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C17DBC06-5E51-C2C7-CE19-0486F0374CD7}"/>
                </a:ext>
              </a:extLst>
            </p:cNvPr>
            <p:cNvSpPr txBox="1"/>
            <p:nvPr/>
          </p:nvSpPr>
          <p:spPr>
            <a:xfrm>
              <a:off x="8868538" y="2372538"/>
              <a:ext cx="780910"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Within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2" name="文本框 21">
              <a:extLst>
                <a:ext uri="{FF2B5EF4-FFF2-40B4-BE49-F238E27FC236}">
                  <a16:creationId xmlns:a16="http://schemas.microsoft.com/office/drawing/2014/main" id="{2BB639FB-AE3D-0708-1656-80AD85C321F2}"/>
                </a:ext>
              </a:extLst>
            </p:cNvPr>
            <p:cNvSpPr txBox="1"/>
            <p:nvPr/>
          </p:nvSpPr>
          <p:spPr>
            <a:xfrm>
              <a:off x="8889697" y="2935328"/>
              <a:ext cx="738588"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In/out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3" name="文本框 22">
              <a:extLst>
                <a:ext uri="{FF2B5EF4-FFF2-40B4-BE49-F238E27FC236}">
                  <a16:creationId xmlns:a16="http://schemas.microsoft.com/office/drawing/2014/main" id="{EB5D86DA-95B7-4058-BC5B-5B34AD2B9E65}"/>
                </a:ext>
              </a:extLst>
            </p:cNvPr>
            <p:cNvSpPr txBox="1"/>
            <p:nvPr/>
          </p:nvSpPr>
          <p:spPr>
            <a:xfrm>
              <a:off x="9872773" y="2360764"/>
              <a:ext cx="622596"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High</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4" name="文本框 23">
              <a:extLst>
                <a:ext uri="{FF2B5EF4-FFF2-40B4-BE49-F238E27FC236}">
                  <a16:creationId xmlns:a16="http://schemas.microsoft.com/office/drawing/2014/main" id="{13B90F1A-4C3E-10B5-FA1F-C3E6548F8510}"/>
                </a:ext>
              </a:extLst>
            </p:cNvPr>
            <p:cNvSpPr txBox="1"/>
            <p:nvPr/>
          </p:nvSpPr>
          <p:spPr>
            <a:xfrm>
              <a:off x="9902554" y="2923554"/>
              <a:ext cx="563033"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Low</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5" name="文本框 24">
              <a:extLst>
                <a:ext uri="{FF2B5EF4-FFF2-40B4-BE49-F238E27FC236}">
                  <a16:creationId xmlns:a16="http://schemas.microsoft.com/office/drawing/2014/main" id="{F806E68E-7914-991A-14F5-F6D7A5468146}"/>
                </a:ext>
              </a:extLst>
            </p:cNvPr>
            <p:cNvSpPr txBox="1"/>
            <p:nvPr/>
          </p:nvSpPr>
          <p:spPr>
            <a:xfrm>
              <a:off x="9664753" y="1782742"/>
              <a:ext cx="987814"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Similarity</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sp>
        <p:nvSpPr>
          <p:cNvPr id="13" name="文本框 12">
            <a:extLst>
              <a:ext uri="{FF2B5EF4-FFF2-40B4-BE49-F238E27FC236}">
                <a16:creationId xmlns:a16="http://schemas.microsoft.com/office/drawing/2014/main" id="{90659033-8199-D368-3F87-957FE7083E0A}"/>
              </a:ext>
            </a:extLst>
          </p:cNvPr>
          <p:cNvSpPr txBox="1"/>
          <p:nvPr/>
        </p:nvSpPr>
        <p:spPr>
          <a:xfrm>
            <a:off x="1523594" y="2344615"/>
            <a:ext cx="380952" cy="369332"/>
          </a:xfrm>
          <a:prstGeom prst="rect">
            <a:avLst/>
          </a:prstGeom>
          <a:noFill/>
        </p:spPr>
        <p:txBody>
          <a:bodyPr wrap="square">
            <a:spAutoFit/>
          </a:bodyPr>
          <a:lstStyle/>
          <a:p>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endParaRPr lang="zh-CN" altLang="en-US" dirty="0"/>
          </a:p>
        </p:txBody>
      </p:sp>
      <p:sp>
        <p:nvSpPr>
          <p:cNvPr id="20" name="文本框 19">
            <a:extLst>
              <a:ext uri="{FF2B5EF4-FFF2-40B4-BE49-F238E27FC236}">
                <a16:creationId xmlns:a16="http://schemas.microsoft.com/office/drawing/2014/main" id="{C89C0E5A-5E96-87D5-4635-9D945DB6781D}"/>
              </a:ext>
            </a:extLst>
          </p:cNvPr>
          <p:cNvSpPr txBox="1"/>
          <p:nvPr/>
        </p:nvSpPr>
        <p:spPr>
          <a:xfrm>
            <a:off x="806482" y="3121488"/>
            <a:ext cx="1290918" cy="369332"/>
          </a:xfrm>
          <a:prstGeom prst="rect">
            <a:avLst/>
          </a:prstGeom>
          <a:noFill/>
        </p:spPr>
        <p:txBody>
          <a:bodyPr wrap="square">
            <a:spAutoFit/>
          </a:bodyPr>
          <a:lstStyle/>
          <a:p>
            <a:pPr algn="ct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r>
              <a:rPr lang="zh-CN" altLang="en-US" sz="1800" spc="-150" dirty="0">
                <a:latin typeface="微软雅黑" panose="020B0503020204020204" pitchFamily="34" charset="-122"/>
                <a:ea typeface="微软雅黑" panose="020B0503020204020204" pitchFamily="34" charset="-122"/>
                <a:cs typeface="+mj-cs"/>
              </a:rPr>
              <a:t>，</a:t>
            </a: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j</a:t>
            </a:r>
            <a:r>
              <a:rPr lang="en-US" altLang="zh-CN" sz="1800" spc="-150" dirty="0">
                <a:latin typeface="微软雅黑" panose="020B0503020204020204" pitchFamily="34" charset="-122"/>
                <a:ea typeface="微软雅黑" panose="020B0503020204020204" pitchFamily="34" charset="-122"/>
                <a:cs typeface="+mj-cs"/>
              </a:rPr>
              <a:t>}</a:t>
            </a:r>
            <a:endParaRPr lang="zh-CN" altLang="en-US" sz="1800" spc="-150" dirty="0">
              <a:latin typeface="微软雅黑" panose="020B0503020204020204" pitchFamily="34" charset="-122"/>
              <a:ea typeface="微软雅黑" panose="020B0503020204020204" pitchFamily="34" charset="-122"/>
              <a:cs typeface="+mj-cs"/>
            </a:endParaRPr>
          </a:p>
        </p:txBody>
      </p:sp>
      <p:cxnSp>
        <p:nvCxnSpPr>
          <p:cNvPr id="28" name="直接连接符 27">
            <a:extLst>
              <a:ext uri="{FF2B5EF4-FFF2-40B4-BE49-F238E27FC236}">
                <a16:creationId xmlns:a16="http://schemas.microsoft.com/office/drawing/2014/main" id="{CBE396A9-BE67-9A0C-A0B3-A97262BE8F1F}"/>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21878D7-D66C-CF3B-98F0-B2D05BA249E0}"/>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A1380714-E5F4-6DE7-7F3C-F2747F1EEB11}"/>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37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3CD4-BB98-EDBA-0913-D99F51B51811}"/>
            </a:ext>
          </a:extLst>
        </p:cNvPr>
        <p:cNvGrpSpPr/>
        <p:nvPr/>
      </p:nvGrpSpPr>
      <p:grpSpPr>
        <a:xfrm>
          <a:off x="0" y="0"/>
          <a:ext cx="0" cy="0"/>
          <a:chOff x="0" y="0"/>
          <a:chExt cx="0" cy="0"/>
        </a:xfrm>
      </p:grpSpPr>
      <p:grpSp>
        <p:nvGrpSpPr>
          <p:cNvPr id="33" name="组合 32">
            <a:extLst>
              <a:ext uri="{FF2B5EF4-FFF2-40B4-BE49-F238E27FC236}">
                <a16:creationId xmlns:a16="http://schemas.microsoft.com/office/drawing/2014/main" id="{DDBA3CCC-38F7-A617-861E-1BDAA065597F}"/>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61376F19-428A-5980-6A65-4CECA257F83D}"/>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5A6316CC-5E2D-6DE5-D7D0-1A2AFC1FE37F}"/>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A414EADA-E991-FD1D-EA85-CDB694A4B6DD}"/>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85F1AFA-DC05-1583-CC4B-2F4930E9614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8AF62BF9-6062-D3D2-5FAC-8A865C04CDAA}"/>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E570C52-0E2E-3225-AB24-8960DE895A34}"/>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5B7D309-35F7-7811-5624-11596ABA0234}"/>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CE695527-A28E-E89D-3202-81ABA1B37583}"/>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7AE72656-23BC-8190-9042-BD9869663134}"/>
              </a:ext>
            </a:extLst>
          </p:cNvPr>
          <p:cNvSpPr txBox="1"/>
          <p:nvPr/>
        </p:nvSpPr>
        <p:spPr>
          <a:xfrm>
            <a:off x="1505275" y="4071806"/>
            <a:ext cx="3624838"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Support pattern exploration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52265F2-F019-2430-FE60-FE29E80A1CED}"/>
              </a:ext>
            </a:extLst>
          </p:cNvPr>
          <p:cNvSpPr txBox="1"/>
          <p:nvPr/>
        </p:nvSpPr>
        <p:spPr>
          <a:xfrm>
            <a:off x="6822495" y="4071806"/>
            <a:ext cx="3798989"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Suggest design improvement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F2B7C9B4-D46E-04A2-8715-17CF09E180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751" y="2197709"/>
            <a:ext cx="3624237" cy="1638073"/>
          </a:xfrm>
          <a:prstGeom prst="rect">
            <a:avLst/>
          </a:prstGeom>
        </p:spPr>
      </p:pic>
      <p:sp>
        <p:nvSpPr>
          <p:cNvPr id="15" name="文本框 14">
            <a:extLst>
              <a:ext uri="{FF2B5EF4-FFF2-40B4-BE49-F238E27FC236}">
                <a16:creationId xmlns:a16="http://schemas.microsoft.com/office/drawing/2014/main" id="{A13157BC-9FA2-ABAD-E4A4-3A5B18AD1F76}"/>
              </a:ext>
            </a:extLst>
          </p:cNvPr>
          <p:cNvSpPr txBox="1"/>
          <p:nvPr/>
        </p:nvSpPr>
        <p:spPr>
          <a:xfrm>
            <a:off x="1541135" y="1856499"/>
            <a:ext cx="966611" cy="9233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Selected</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6" name="文本框 15">
            <a:extLst>
              <a:ext uri="{FF2B5EF4-FFF2-40B4-BE49-F238E27FC236}">
                <a16:creationId xmlns:a16="http://schemas.microsoft.com/office/drawing/2014/main" id="{7E8145B8-06E4-ECE6-A393-F176E419D321}"/>
              </a:ext>
            </a:extLst>
          </p:cNvPr>
          <p:cNvSpPr txBox="1"/>
          <p:nvPr/>
        </p:nvSpPr>
        <p:spPr>
          <a:xfrm>
            <a:off x="3253500" y="1993269"/>
            <a:ext cx="1475019"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Salience score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7" name="文本框 16">
            <a:extLst>
              <a:ext uri="{FF2B5EF4-FFF2-40B4-BE49-F238E27FC236}">
                <a16:creationId xmlns:a16="http://schemas.microsoft.com/office/drawing/2014/main" id="{9D7E1778-70E9-735D-793F-9E849B784969}"/>
              </a:ext>
            </a:extLst>
          </p:cNvPr>
          <p:cNvSpPr txBox="1"/>
          <p:nvPr/>
        </p:nvSpPr>
        <p:spPr>
          <a:xfrm>
            <a:off x="2936668" y="2482114"/>
            <a:ext cx="1162498"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55E5DCF2-4D75-DAB4-4E54-894AC0E62B1B}"/>
              </a:ext>
            </a:extLst>
          </p:cNvPr>
          <p:cNvSpPr txBox="1"/>
          <p:nvPr/>
        </p:nvSpPr>
        <p:spPr>
          <a:xfrm>
            <a:off x="4247632" y="3578075"/>
            <a:ext cx="1284326"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Visual effect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nvGrpSpPr>
          <p:cNvPr id="32" name="组合 31">
            <a:extLst>
              <a:ext uri="{FF2B5EF4-FFF2-40B4-BE49-F238E27FC236}">
                <a16:creationId xmlns:a16="http://schemas.microsoft.com/office/drawing/2014/main" id="{7C610636-FEF4-C5B4-4113-3FA439632E8C}"/>
              </a:ext>
            </a:extLst>
          </p:cNvPr>
          <p:cNvGrpSpPr/>
          <p:nvPr/>
        </p:nvGrpSpPr>
        <p:grpSpPr>
          <a:xfrm>
            <a:off x="6532433" y="2047992"/>
            <a:ext cx="4635230" cy="1780690"/>
            <a:chOff x="6707187" y="2224951"/>
            <a:chExt cx="4468270" cy="1603729"/>
          </a:xfrm>
        </p:grpSpPr>
        <p:pic>
          <p:nvPicPr>
            <p:cNvPr id="23" name="图形 22">
              <a:extLst>
                <a:ext uri="{FF2B5EF4-FFF2-40B4-BE49-F238E27FC236}">
                  <a16:creationId xmlns:a16="http://schemas.microsoft.com/office/drawing/2014/main" id="{9BC0797F-9676-E9BA-9DEA-8C5877A4B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187" y="2844481"/>
              <a:ext cx="1168736" cy="984199"/>
            </a:xfrm>
            <a:prstGeom prst="rect">
              <a:avLst/>
            </a:prstGeom>
          </p:spPr>
        </p:pic>
        <p:pic>
          <p:nvPicPr>
            <p:cNvPr id="26" name="图形 25">
              <a:extLst>
                <a:ext uri="{FF2B5EF4-FFF2-40B4-BE49-F238E27FC236}">
                  <a16:creationId xmlns:a16="http://schemas.microsoft.com/office/drawing/2014/main" id="{A4457EBE-C1D3-F9CD-423A-E34AC42B6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5021" y="2907012"/>
              <a:ext cx="1220436" cy="920680"/>
            </a:xfrm>
            <a:prstGeom prst="rect">
              <a:avLst/>
            </a:prstGeom>
          </p:spPr>
        </p:pic>
        <p:pic>
          <p:nvPicPr>
            <p:cNvPr id="28" name="图形 27">
              <a:extLst>
                <a:ext uri="{FF2B5EF4-FFF2-40B4-BE49-F238E27FC236}">
                  <a16:creationId xmlns:a16="http://schemas.microsoft.com/office/drawing/2014/main" id="{B0572EAF-108D-A721-E071-FB8B9FE57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8109" y="3283214"/>
              <a:ext cx="1842171" cy="168275"/>
            </a:xfrm>
            <a:prstGeom prst="rect">
              <a:avLst/>
            </a:prstGeom>
          </p:spPr>
        </p:pic>
        <p:sp>
          <p:nvSpPr>
            <p:cNvPr id="29" name="文本框 28">
              <a:extLst>
                <a:ext uri="{FF2B5EF4-FFF2-40B4-BE49-F238E27FC236}">
                  <a16:creationId xmlns:a16="http://schemas.microsoft.com/office/drawing/2014/main" id="{2AD1745B-AA32-BD97-A3E3-A8AFA7464879}"/>
                </a:ext>
              </a:extLst>
            </p:cNvPr>
            <p:cNvSpPr txBox="1"/>
            <p:nvPr/>
          </p:nvSpPr>
          <p:spPr>
            <a:xfrm>
              <a:off x="8311032" y="2518793"/>
              <a:ext cx="1148440" cy="83157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Add a new</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channel</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(e.g., hue)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0" name="文本框 29">
              <a:extLst>
                <a:ext uri="{FF2B5EF4-FFF2-40B4-BE49-F238E27FC236}">
                  <a16:creationId xmlns:a16="http://schemas.microsoft.com/office/drawing/2014/main" id="{888CF423-FF2D-499B-4956-C8EE0A9F6EE2}"/>
                </a:ext>
              </a:extLst>
            </p:cNvPr>
            <p:cNvSpPr txBox="1"/>
            <p:nvPr/>
          </p:nvSpPr>
          <p:spPr>
            <a:xfrm>
              <a:off x="6795254" y="2224951"/>
              <a:ext cx="1101587" cy="637539"/>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Expected</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pattern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1" name="文本框 30">
              <a:extLst>
                <a:ext uri="{FF2B5EF4-FFF2-40B4-BE49-F238E27FC236}">
                  <a16:creationId xmlns:a16="http://schemas.microsoft.com/office/drawing/2014/main" id="{75BCE0EC-1433-D94D-2B98-6EA392CD4AC7}"/>
                </a:ext>
              </a:extLst>
            </p:cNvPr>
            <p:cNvSpPr txBox="1"/>
            <p:nvPr/>
          </p:nvSpPr>
          <p:spPr>
            <a:xfrm>
              <a:off x="9915085" y="2566867"/>
              <a:ext cx="1230338" cy="332629"/>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Suggestion: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cxnSp>
        <p:nvCxnSpPr>
          <p:cNvPr id="11" name="直接连接符 10">
            <a:extLst>
              <a:ext uri="{FF2B5EF4-FFF2-40B4-BE49-F238E27FC236}">
                <a16:creationId xmlns:a16="http://schemas.microsoft.com/office/drawing/2014/main" id="{BAEC4396-5236-2FD6-6868-8DF6D50A2949}"/>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D4CA959-3E5F-2E4D-9B53-3112584B610A}"/>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20" name="标题 1">
            <a:extLst>
              <a:ext uri="{FF2B5EF4-FFF2-40B4-BE49-F238E27FC236}">
                <a16:creationId xmlns:a16="http://schemas.microsoft.com/office/drawing/2014/main" id="{15D0F049-F273-2D84-0209-CF9F51EBC4A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62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69783E-BC56-F317-DEB8-AD260AD8CD5C}"/>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Creating charts is no longer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2B0F2AED-4370-B270-2F16-617809ADFA3A}"/>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sp>
        <p:nvSpPr>
          <p:cNvPr id="3" name="标题 1">
            <a:extLst>
              <a:ext uri="{FF2B5EF4-FFF2-40B4-BE49-F238E27FC236}">
                <a16:creationId xmlns:a16="http://schemas.microsoft.com/office/drawing/2014/main" id="{3A365E8C-9B35-9862-57B1-8CAD43D1420C}"/>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9" name="图片 18">
            <a:extLst>
              <a:ext uri="{FF2B5EF4-FFF2-40B4-BE49-F238E27FC236}">
                <a16:creationId xmlns:a16="http://schemas.microsoft.com/office/drawing/2014/main" id="{A02A5F32-0F3B-A3DD-A4B7-7328855FA806}"/>
              </a:ext>
            </a:extLst>
          </p:cNvPr>
          <p:cNvPicPr>
            <a:picLocks noChangeAspect="1"/>
          </p:cNvPicPr>
          <p:nvPr/>
        </p:nvPicPr>
        <p:blipFill>
          <a:blip r:embed="rId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21" name="图片 20">
            <a:extLst>
              <a:ext uri="{FF2B5EF4-FFF2-40B4-BE49-F238E27FC236}">
                <a16:creationId xmlns:a16="http://schemas.microsoft.com/office/drawing/2014/main" id="{BF766F9B-F58E-948C-1D21-8660BF07287F}"/>
              </a:ext>
            </a:extLst>
          </p:cNvPr>
          <p:cNvPicPr>
            <a:picLocks noChangeAspect="1"/>
          </p:cNvPicPr>
          <p:nvPr/>
        </p:nvPicPr>
        <p:blipFill>
          <a:blip r:embed="rId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23" name="图片 22">
            <a:extLst>
              <a:ext uri="{FF2B5EF4-FFF2-40B4-BE49-F238E27FC236}">
                <a16:creationId xmlns:a16="http://schemas.microsoft.com/office/drawing/2014/main" id="{9AFEDC24-A737-5143-E653-5A5C6621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27" name="图形 26">
            <a:extLst>
              <a:ext uri="{FF2B5EF4-FFF2-40B4-BE49-F238E27FC236}">
                <a16:creationId xmlns:a16="http://schemas.microsoft.com/office/drawing/2014/main" id="{BA489DA8-9BAD-595F-067C-9C7E0EB2E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0056" y="3424188"/>
            <a:ext cx="1470709" cy="1470709"/>
          </a:xfrm>
          <a:prstGeom prst="rect">
            <a:avLst/>
          </a:prstGeom>
        </p:spPr>
      </p:pic>
      <p:sp>
        <p:nvSpPr>
          <p:cNvPr id="28" name="文本框 27">
            <a:extLst>
              <a:ext uri="{FF2B5EF4-FFF2-40B4-BE49-F238E27FC236}">
                <a16:creationId xmlns:a16="http://schemas.microsoft.com/office/drawing/2014/main" id="{6042628A-13F0-BEAC-18EC-5EDD6397F97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B2AD01DD-1CC9-5D81-2C7C-EA72808721FC}"/>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FE1E13EB-7282-73C2-6961-1BAFEC1665CE}"/>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C5C64C5E-E4DF-34AB-0495-86C475318A5B}"/>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6" name="组合 55">
            <a:extLst>
              <a:ext uri="{FF2B5EF4-FFF2-40B4-BE49-F238E27FC236}">
                <a16:creationId xmlns:a16="http://schemas.microsoft.com/office/drawing/2014/main" id="{2A24D1B2-0C77-F28E-8DC3-7E452370F3F2}"/>
              </a:ext>
            </a:extLst>
          </p:cNvPr>
          <p:cNvGrpSpPr/>
          <p:nvPr/>
        </p:nvGrpSpPr>
        <p:grpSpPr>
          <a:xfrm>
            <a:off x="6795573" y="1582521"/>
            <a:ext cx="4493654" cy="3918961"/>
            <a:chOff x="6510895" y="1577441"/>
            <a:chExt cx="4493654" cy="3918961"/>
          </a:xfrm>
        </p:grpSpPr>
        <p:grpSp>
          <p:nvGrpSpPr>
            <p:cNvPr id="45" name="组合 44">
              <a:extLst>
                <a:ext uri="{FF2B5EF4-FFF2-40B4-BE49-F238E27FC236}">
                  <a16:creationId xmlns:a16="http://schemas.microsoft.com/office/drawing/2014/main" id="{B6ABDB5A-571F-0298-BA76-75D5A3F2FF8C}"/>
                </a:ext>
              </a:extLst>
            </p:cNvPr>
            <p:cNvGrpSpPr/>
            <p:nvPr/>
          </p:nvGrpSpPr>
          <p:grpSpPr>
            <a:xfrm>
              <a:off x="6510895" y="1577441"/>
              <a:ext cx="3383750" cy="3918961"/>
              <a:chOff x="7007860" y="1567392"/>
              <a:chExt cx="3383750" cy="3918961"/>
            </a:xfrm>
          </p:grpSpPr>
          <p:pic>
            <p:nvPicPr>
              <p:cNvPr id="36" name="图片 35">
                <a:extLst>
                  <a:ext uri="{FF2B5EF4-FFF2-40B4-BE49-F238E27FC236}">
                    <a16:creationId xmlns:a16="http://schemas.microsoft.com/office/drawing/2014/main" id="{90F081A3-EA63-A265-C331-9638A170687E}"/>
                  </a:ext>
                </a:extLst>
              </p:cNvPr>
              <p:cNvPicPr>
                <a:picLocks noChangeAspect="1"/>
              </p:cNvPicPr>
              <p:nvPr/>
            </p:nvPicPr>
            <p:blipFill>
              <a:blip r:embed="rId8">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38" name="图片 37">
                <a:extLst>
                  <a:ext uri="{FF2B5EF4-FFF2-40B4-BE49-F238E27FC236}">
                    <a16:creationId xmlns:a16="http://schemas.microsoft.com/office/drawing/2014/main" id="{EA2E3077-5B3B-B9FA-C152-89FC63DB0641}"/>
                  </a:ext>
                </a:extLst>
              </p:cNvPr>
              <p:cNvPicPr>
                <a:picLocks noChangeAspect="1"/>
              </p:cNvPicPr>
              <p:nvPr/>
            </p:nvPicPr>
            <p:blipFill>
              <a:blip r:embed="rId9">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40" name="图片 39">
                <a:extLst>
                  <a:ext uri="{FF2B5EF4-FFF2-40B4-BE49-F238E27FC236}">
                    <a16:creationId xmlns:a16="http://schemas.microsoft.com/office/drawing/2014/main" id="{CFD274F5-6371-4F15-C02E-3D5F15D60FFC}"/>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42" name="图片 41">
                <a:extLst>
                  <a:ext uri="{FF2B5EF4-FFF2-40B4-BE49-F238E27FC236}">
                    <a16:creationId xmlns:a16="http://schemas.microsoft.com/office/drawing/2014/main" id="{68E5BEFD-CFC4-252F-47D1-A356CA7B4D9C}"/>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44" name="图片 43">
                <a:extLst>
                  <a:ext uri="{FF2B5EF4-FFF2-40B4-BE49-F238E27FC236}">
                    <a16:creationId xmlns:a16="http://schemas.microsoft.com/office/drawing/2014/main" id="{CF3BB6F9-1CAF-C60E-11FE-CC4EE0873325}"/>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47" name="图片 46">
              <a:extLst>
                <a:ext uri="{FF2B5EF4-FFF2-40B4-BE49-F238E27FC236}">
                  <a16:creationId xmlns:a16="http://schemas.microsoft.com/office/drawing/2014/main" id="{073E1D76-74CC-60FF-417E-C9CCCBC8A0CC}"/>
                </a:ext>
              </a:extLst>
            </p:cNvPr>
            <p:cNvPicPr>
              <a:picLocks noChangeAspect="1"/>
            </p:cNvPicPr>
            <p:nvPr/>
          </p:nvPicPr>
          <p:blipFill>
            <a:blip r:embed="rId13">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49" name="图片 48">
              <a:extLst>
                <a:ext uri="{FF2B5EF4-FFF2-40B4-BE49-F238E27FC236}">
                  <a16:creationId xmlns:a16="http://schemas.microsoft.com/office/drawing/2014/main" id="{813DDE9D-534C-9F11-6ED2-5FAB0BC89513}"/>
                </a:ext>
              </a:extLst>
            </p:cNvPr>
            <p:cNvPicPr>
              <a:picLocks noChangeAspect="1"/>
            </p:cNvPicPr>
            <p:nvPr/>
          </p:nvPicPr>
          <p:blipFill>
            <a:blip r:embed="rId14">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51" name="图片 50">
              <a:extLst>
                <a:ext uri="{FF2B5EF4-FFF2-40B4-BE49-F238E27FC236}">
                  <a16:creationId xmlns:a16="http://schemas.microsoft.com/office/drawing/2014/main" id="{32A553F4-2CFC-D29D-F2EC-0E1E47400C18}"/>
                </a:ext>
              </a:extLst>
            </p:cNvPr>
            <p:cNvPicPr>
              <a:picLocks noChangeAspect="1"/>
            </p:cNvPicPr>
            <p:nvPr/>
          </p:nvPicPr>
          <p:blipFill>
            <a:blip r:embed="rId15">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53" name="图片 52">
              <a:extLst>
                <a:ext uri="{FF2B5EF4-FFF2-40B4-BE49-F238E27FC236}">
                  <a16:creationId xmlns:a16="http://schemas.microsoft.com/office/drawing/2014/main" id="{F6619DA7-752D-D416-AD2A-6A76A8873FBD}"/>
                </a:ext>
              </a:extLst>
            </p:cNvPr>
            <p:cNvPicPr>
              <a:picLocks noChangeAspect="1"/>
            </p:cNvPicPr>
            <p:nvPr/>
          </p:nvPicPr>
          <p:blipFill>
            <a:blip r:embed="rId16">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55" name="图片 54">
              <a:extLst>
                <a:ext uri="{FF2B5EF4-FFF2-40B4-BE49-F238E27FC236}">
                  <a16:creationId xmlns:a16="http://schemas.microsoft.com/office/drawing/2014/main" id="{3C20C0EA-5C0B-7290-4069-68E482CE7B35}"/>
                </a:ext>
              </a:extLst>
            </p:cNvPr>
            <p:cNvPicPr>
              <a:picLocks noChangeAspect="1"/>
            </p:cNvPicPr>
            <p:nvPr/>
          </p:nvPicPr>
          <p:blipFill>
            <a:blip r:embed="rId17">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Tree>
    <p:extLst>
      <p:ext uri="{BB962C8B-B14F-4D97-AF65-F5344CB8AC3E}">
        <p14:creationId xmlns:p14="http://schemas.microsoft.com/office/powerpoint/2010/main" val="237915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5B133-A20A-D0D2-5BAC-D86D83AD1FA3}"/>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75BD09E-63A5-3C08-760C-7BB2F572DCAE}"/>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But how to make a choice?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F2F4D8C5-B544-19E4-364E-44FFCB4E38E8}"/>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grpSp>
        <p:nvGrpSpPr>
          <p:cNvPr id="17" name="组合 16">
            <a:extLst>
              <a:ext uri="{FF2B5EF4-FFF2-40B4-BE49-F238E27FC236}">
                <a16:creationId xmlns:a16="http://schemas.microsoft.com/office/drawing/2014/main" id="{A5EFCACC-3EDA-1682-3C4B-DD2F4158EEA2}"/>
              </a:ext>
            </a:extLst>
          </p:cNvPr>
          <p:cNvGrpSpPr/>
          <p:nvPr/>
        </p:nvGrpSpPr>
        <p:grpSpPr>
          <a:xfrm>
            <a:off x="6795573" y="1582521"/>
            <a:ext cx="4493654" cy="3918961"/>
            <a:chOff x="6510895" y="1577441"/>
            <a:chExt cx="4493654" cy="3918961"/>
          </a:xfrm>
        </p:grpSpPr>
        <p:grpSp>
          <p:nvGrpSpPr>
            <p:cNvPr id="18" name="组合 17">
              <a:extLst>
                <a:ext uri="{FF2B5EF4-FFF2-40B4-BE49-F238E27FC236}">
                  <a16:creationId xmlns:a16="http://schemas.microsoft.com/office/drawing/2014/main" id="{586DDCB0-2AA2-8B39-128B-32F9494B907A}"/>
                </a:ext>
              </a:extLst>
            </p:cNvPr>
            <p:cNvGrpSpPr/>
            <p:nvPr/>
          </p:nvGrpSpPr>
          <p:grpSpPr>
            <a:xfrm>
              <a:off x="6510895" y="1577441"/>
              <a:ext cx="3383750" cy="3918961"/>
              <a:chOff x="7007860" y="1567392"/>
              <a:chExt cx="3383750" cy="3918961"/>
            </a:xfrm>
          </p:grpSpPr>
          <p:pic>
            <p:nvPicPr>
              <p:cNvPr id="24" name="图片 23">
                <a:extLst>
                  <a:ext uri="{FF2B5EF4-FFF2-40B4-BE49-F238E27FC236}">
                    <a16:creationId xmlns:a16="http://schemas.microsoft.com/office/drawing/2014/main" id="{A7780ADE-2057-6D49-6C86-6DFDA206F88D}"/>
                  </a:ext>
                </a:extLst>
              </p:cNvPr>
              <p:cNvPicPr>
                <a:picLocks noChangeAspect="1"/>
              </p:cNvPicPr>
              <p:nvPr/>
            </p:nvPicPr>
            <p:blipFill>
              <a:blip r:embed="rId3">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25" name="图片 24">
                <a:extLst>
                  <a:ext uri="{FF2B5EF4-FFF2-40B4-BE49-F238E27FC236}">
                    <a16:creationId xmlns:a16="http://schemas.microsoft.com/office/drawing/2014/main" id="{E1A72329-148E-5EB3-E2B1-EC7D30B057F2}"/>
                  </a:ext>
                </a:extLst>
              </p:cNvPr>
              <p:cNvPicPr>
                <a:picLocks noChangeAspect="1"/>
              </p:cNvPicPr>
              <p:nvPr/>
            </p:nvPicPr>
            <p:blipFill>
              <a:blip r:embed="rId4">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26" name="图片 25">
                <a:extLst>
                  <a:ext uri="{FF2B5EF4-FFF2-40B4-BE49-F238E27FC236}">
                    <a16:creationId xmlns:a16="http://schemas.microsoft.com/office/drawing/2014/main" id="{C1235B9D-E82F-DBD8-76D5-63272FF6AD1C}"/>
                  </a:ext>
                </a:extLst>
              </p:cNvPr>
              <p:cNvPicPr>
                <a:picLocks noChangeAspect="1"/>
              </p:cNvPicPr>
              <p:nvPr/>
            </p:nvPicPr>
            <p:blipFill>
              <a:blip r:embed="rId5">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27" name="图片 26">
                <a:extLst>
                  <a:ext uri="{FF2B5EF4-FFF2-40B4-BE49-F238E27FC236}">
                    <a16:creationId xmlns:a16="http://schemas.microsoft.com/office/drawing/2014/main" id="{A4D5FFF7-E30E-D15B-CCF9-0BF662658766}"/>
                  </a:ext>
                </a:extLst>
              </p:cNvPr>
              <p:cNvPicPr>
                <a:picLocks noChangeAspect="1"/>
              </p:cNvPicPr>
              <p:nvPr/>
            </p:nvPicPr>
            <p:blipFill>
              <a:blip r:embed="rId6">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28" name="图片 27">
                <a:extLst>
                  <a:ext uri="{FF2B5EF4-FFF2-40B4-BE49-F238E27FC236}">
                    <a16:creationId xmlns:a16="http://schemas.microsoft.com/office/drawing/2014/main" id="{8EAD7AE8-1229-76AB-A7DC-C432E3B2B8D8}"/>
                  </a:ext>
                </a:extLst>
              </p:cNvPr>
              <p:cNvPicPr>
                <a:picLocks noChangeAspect="1"/>
              </p:cNvPicPr>
              <p:nvPr/>
            </p:nvPicPr>
            <p:blipFill>
              <a:blip r:embed="rId7">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19" name="图片 18">
              <a:extLst>
                <a:ext uri="{FF2B5EF4-FFF2-40B4-BE49-F238E27FC236}">
                  <a16:creationId xmlns:a16="http://schemas.microsoft.com/office/drawing/2014/main" id="{B568642B-8F4C-A9C5-D16B-A77024060F57}"/>
                </a:ext>
              </a:extLst>
            </p:cNvPr>
            <p:cNvPicPr>
              <a:picLocks noChangeAspect="1"/>
            </p:cNvPicPr>
            <p:nvPr/>
          </p:nvPicPr>
          <p:blipFill>
            <a:blip r:embed="rId8">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20" name="图片 19">
              <a:extLst>
                <a:ext uri="{FF2B5EF4-FFF2-40B4-BE49-F238E27FC236}">
                  <a16:creationId xmlns:a16="http://schemas.microsoft.com/office/drawing/2014/main" id="{20270724-5E3C-EA70-CC2A-29E35D6E4695}"/>
                </a:ext>
              </a:extLst>
            </p:cNvPr>
            <p:cNvPicPr>
              <a:picLocks noChangeAspect="1"/>
            </p:cNvPicPr>
            <p:nvPr/>
          </p:nvPicPr>
          <p:blipFill>
            <a:blip r:embed="rId9">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21" name="图片 20">
              <a:extLst>
                <a:ext uri="{FF2B5EF4-FFF2-40B4-BE49-F238E27FC236}">
                  <a16:creationId xmlns:a16="http://schemas.microsoft.com/office/drawing/2014/main" id="{3D916504-B216-CFF4-92F4-FB99E6E9B462}"/>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22" name="图片 21">
              <a:extLst>
                <a:ext uri="{FF2B5EF4-FFF2-40B4-BE49-F238E27FC236}">
                  <a16:creationId xmlns:a16="http://schemas.microsoft.com/office/drawing/2014/main" id="{2B1D4417-4927-6A40-0AE4-010BEDA0982A}"/>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23" name="图片 22">
              <a:extLst>
                <a:ext uri="{FF2B5EF4-FFF2-40B4-BE49-F238E27FC236}">
                  <a16:creationId xmlns:a16="http://schemas.microsoft.com/office/drawing/2014/main" id="{AAA07324-DF54-6626-2C60-A245B3D0B8E1}"/>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
        <p:nvSpPr>
          <p:cNvPr id="9" name="标题 1">
            <a:extLst>
              <a:ext uri="{FF2B5EF4-FFF2-40B4-BE49-F238E27FC236}">
                <a16:creationId xmlns:a16="http://schemas.microsoft.com/office/drawing/2014/main" id="{064D5376-15F5-77C5-2FD2-5332607CF691}"/>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3" name="图片 12">
            <a:extLst>
              <a:ext uri="{FF2B5EF4-FFF2-40B4-BE49-F238E27FC236}">
                <a16:creationId xmlns:a16="http://schemas.microsoft.com/office/drawing/2014/main" id="{7AC14ED6-359F-ED91-781F-9DB8A1D5CAC3}"/>
              </a:ext>
            </a:extLst>
          </p:cNvPr>
          <p:cNvPicPr>
            <a:picLocks noChangeAspect="1"/>
          </p:cNvPicPr>
          <p:nvPr/>
        </p:nvPicPr>
        <p:blipFill>
          <a:blip r:embed="rId1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14" name="图片 13">
            <a:extLst>
              <a:ext uri="{FF2B5EF4-FFF2-40B4-BE49-F238E27FC236}">
                <a16:creationId xmlns:a16="http://schemas.microsoft.com/office/drawing/2014/main" id="{7069341B-7680-7896-6BB0-0923043662D4}"/>
              </a:ext>
            </a:extLst>
          </p:cNvPr>
          <p:cNvPicPr>
            <a:picLocks noChangeAspect="1"/>
          </p:cNvPicPr>
          <p:nvPr/>
        </p:nvPicPr>
        <p:blipFill>
          <a:blip r:embed="rId1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15" name="图片 14">
            <a:extLst>
              <a:ext uri="{FF2B5EF4-FFF2-40B4-BE49-F238E27FC236}">
                <a16:creationId xmlns:a16="http://schemas.microsoft.com/office/drawing/2014/main" id="{CC01DE55-AC80-63C3-4975-F888911EC3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16" name="图形 15">
            <a:extLst>
              <a:ext uri="{FF2B5EF4-FFF2-40B4-BE49-F238E27FC236}">
                <a16:creationId xmlns:a16="http://schemas.microsoft.com/office/drawing/2014/main" id="{0493D34D-EBFA-07EF-F981-112F5C8A7B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056" y="3424188"/>
            <a:ext cx="1470709" cy="1470709"/>
          </a:xfrm>
          <a:prstGeom prst="rect">
            <a:avLst/>
          </a:prstGeom>
        </p:spPr>
      </p:pic>
      <p:sp>
        <p:nvSpPr>
          <p:cNvPr id="29" name="文本框 28">
            <a:extLst>
              <a:ext uri="{FF2B5EF4-FFF2-40B4-BE49-F238E27FC236}">
                <a16:creationId xmlns:a16="http://schemas.microsoft.com/office/drawing/2014/main" id="{9D10471B-62CB-5DFC-3E14-4B7ED3F2009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B1A172AC-2807-82D6-FB75-D534018136A2}"/>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6B8E425-5352-45A2-68F7-F455D2BF7C69}"/>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8F9D3825-905B-E523-D6AB-156E9F0B77D1}"/>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5799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7AAE-B107-09DC-7168-EAFDEA4052B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B27FC63-8AC5-D767-F4FB-7F9A4F71C3BB}"/>
              </a:ext>
            </a:extLst>
          </p:cNvPr>
          <p:cNvPicPr>
            <a:picLocks noChangeAspect="1"/>
          </p:cNvPicPr>
          <p:nvPr/>
        </p:nvPicPr>
        <p:blipFill>
          <a:blip r:embed="rId3"/>
          <a:stretch>
            <a:fillRect/>
          </a:stretch>
        </p:blipFill>
        <p:spPr>
          <a:xfrm>
            <a:off x="1190576" y="1866819"/>
            <a:ext cx="3633213" cy="3705427"/>
          </a:xfrm>
          <a:prstGeom prst="rect">
            <a:avLst/>
          </a:prstGeom>
        </p:spPr>
      </p:pic>
      <p:sp>
        <p:nvSpPr>
          <p:cNvPr id="4" name="标题 1">
            <a:extLst>
              <a:ext uri="{FF2B5EF4-FFF2-40B4-BE49-F238E27FC236}">
                <a16:creationId xmlns:a16="http://schemas.microsoft.com/office/drawing/2014/main" id="{87F2A6CC-F244-CAD7-55FA-B5B8DC971ABC}"/>
              </a:ext>
            </a:extLst>
          </p:cNvPr>
          <p:cNvSpPr txBox="1">
            <a:spLocks/>
          </p:cNvSpPr>
          <p:nvPr/>
        </p:nvSpPr>
        <p:spPr>
          <a:xfrm>
            <a:off x="-2392" y="-205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Assessing the representation effectiveness of charts is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EAA061D-5763-B4F5-2EC5-B47D8AB25E01}"/>
              </a:ext>
            </a:extLst>
          </p:cNvPr>
          <p:cNvSpPr txBox="1">
            <a:spLocks/>
          </p:cNvSpPr>
          <p:nvPr/>
        </p:nvSpPr>
        <p:spPr>
          <a:xfrm>
            <a:off x="797560"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User studies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F0677B8B-A176-A8B7-3DDE-B527C9510555}"/>
              </a:ext>
            </a:extLst>
          </p:cNvPr>
          <p:cNvSpPr txBox="1">
            <a:spLocks/>
          </p:cNvSpPr>
          <p:nvPr/>
        </p:nvSpPr>
        <p:spPr>
          <a:xfrm>
            <a:off x="6728312"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Perception theories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9815ABB-DB64-B8B6-8DBD-74ECD0FFFA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6096000" y="2125677"/>
            <a:ext cx="5838878" cy="2842368"/>
          </a:xfrm>
          <a:prstGeom prst="rect">
            <a:avLst/>
          </a:prstGeom>
        </p:spPr>
      </p:pic>
      <p:sp>
        <p:nvSpPr>
          <p:cNvPr id="8" name="标题 1">
            <a:extLst>
              <a:ext uri="{FF2B5EF4-FFF2-40B4-BE49-F238E27FC236}">
                <a16:creationId xmlns:a16="http://schemas.microsoft.com/office/drawing/2014/main" id="{AB25E894-4E93-B649-B8D4-DC08285AFD82}"/>
              </a:ext>
            </a:extLst>
          </p:cNvPr>
          <p:cNvSpPr txBox="1">
            <a:spLocks/>
          </p:cNvSpPr>
          <p:nvPr/>
        </p:nvSpPr>
        <p:spPr>
          <a:xfrm>
            <a:off x="6728312"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Confusing</a:t>
            </a:r>
            <a:endParaRPr lang="zh-CN" altLang="en-US"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id="{84E4F2C2-2009-8625-C20C-3D2DF5C8D88A}"/>
              </a:ext>
            </a:extLst>
          </p:cNvPr>
          <p:cNvSpPr txBox="1">
            <a:spLocks/>
          </p:cNvSpPr>
          <p:nvPr/>
        </p:nvSpPr>
        <p:spPr>
          <a:xfrm>
            <a:off x="797560"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Time-consuming</a:t>
            </a:r>
          </a:p>
        </p:txBody>
      </p:sp>
    </p:spTree>
    <p:extLst>
      <p:ext uri="{BB962C8B-B14F-4D97-AF65-F5344CB8AC3E}">
        <p14:creationId xmlns:p14="http://schemas.microsoft.com/office/powerpoint/2010/main" val="1301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C85564-ADF5-7C8E-B42A-5AC55EB5999B}"/>
              </a:ext>
            </a:extLst>
          </p:cNvPr>
          <p:cNvSpPr>
            <a:spLocks noGrp="1"/>
          </p:cNvSpPr>
          <p:nvPr>
            <p:ph idx="1"/>
          </p:nvPr>
        </p:nvSpPr>
        <p:spPr/>
        <p:txBody>
          <a:bodyPr>
            <a:normAutofit/>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graphical pattern identification approach for charts, which simulates human perception by integrating Gestalt Principles.</a:t>
            </a:r>
          </a:p>
          <a:p>
            <a:pPr>
              <a:lnSpc>
                <a:spcPct val="150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prototype interface allows chart authors to assess their chart design and get suggestions.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EE774F96-9F84-A329-1922-F27D03C5B8B2}"/>
              </a:ext>
            </a:extLst>
          </p:cNvPr>
          <p:cNvSpPr txBox="1">
            <a:spLocks/>
          </p:cNvSpPr>
          <p:nvPr/>
        </p:nvSpPr>
        <p:spPr>
          <a:xfrm>
            <a:off x="-60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Contributions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36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2583-42A2-77D8-6514-C54141CD0B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70640C0-1A64-0B12-8825-A1B0CD216DE8}"/>
              </a:ext>
            </a:extLst>
          </p:cNvPr>
          <p:cNvSpPr>
            <a:spLocks noGrp="1"/>
          </p:cNvSpPr>
          <p:nvPr>
            <p:ph idx="1"/>
          </p:nvPr>
        </p:nvSpPr>
        <p:spPr/>
        <p:txBody>
          <a:bodyPr>
            <a:normAutofit lnSpcReduction="10000"/>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Identify graphical patterns based on visual perception of humans.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Simulate common perceptual behaviors.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Include diverse perceptual results.</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Explain the perceptual mechanism.</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Correlate visual effects with graphical patterns.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Compare visual effects of elements.</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Suggest improvements for visual representation.</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Analyze the current representation effects.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Recommend visual design for representing user-specified patterns. </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40B34428-2C66-65D1-0C75-6B7800429F55}"/>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Design Goals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28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32C829B-06D7-33D7-BBA4-6143BD1FEFC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55C6A601-BCA2-6375-97AB-83FE175BBAE4}"/>
              </a:ext>
            </a:extLst>
          </p:cNvPr>
          <p:cNvGrpSpPr/>
          <p:nvPr/>
        </p:nvGrpSpPr>
        <p:grpSpPr>
          <a:xfrm>
            <a:off x="1409930" y="2607451"/>
            <a:ext cx="9372140" cy="1485061"/>
            <a:chOff x="1451031" y="4712389"/>
            <a:chExt cx="9372140" cy="1485061"/>
          </a:xfrm>
        </p:grpSpPr>
        <p:sp>
          <p:nvSpPr>
            <p:cNvPr id="22" name="矩形: 圆角 21">
              <a:extLst>
                <a:ext uri="{FF2B5EF4-FFF2-40B4-BE49-F238E27FC236}">
                  <a16:creationId xmlns:a16="http://schemas.microsoft.com/office/drawing/2014/main" id="{0022AD43-9C7E-992A-E0F9-EBCBCC79CECB}"/>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93CFC2AF-B584-8875-6260-7F0D7470D1BE}"/>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330E4A10-9621-1866-4B31-BCE83E3A8287}"/>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8C8FF597-4B23-5E19-8043-01D9388C1C61}"/>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B81E5A12-84C4-7DE7-125A-D7E8AA5D2055}"/>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DFF8347-724B-894C-9B47-F4F41EFF0AED}"/>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07418899-68C3-C6D7-0553-0DE662FECA0C}"/>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8BF8E379-F70D-2E75-D320-02D12F1E7B52}"/>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F6B09A80-352D-7A0F-4E98-C4705BC916BA}"/>
              </a:ext>
            </a:extLst>
          </p:cNvPr>
          <p:cNvGrpSpPr/>
          <p:nvPr/>
        </p:nvGrpSpPr>
        <p:grpSpPr>
          <a:xfrm>
            <a:off x="1409930" y="4927549"/>
            <a:ext cx="9372140" cy="1485061"/>
            <a:chOff x="1451031" y="4712389"/>
            <a:chExt cx="9372140" cy="1485061"/>
          </a:xfrm>
        </p:grpSpPr>
        <p:sp>
          <p:nvSpPr>
            <p:cNvPr id="12" name="矩形: 圆角 11">
              <a:extLst>
                <a:ext uri="{FF2B5EF4-FFF2-40B4-BE49-F238E27FC236}">
                  <a16:creationId xmlns:a16="http://schemas.microsoft.com/office/drawing/2014/main" id="{5A7792FB-F9D7-F490-8FB7-F54046C67B74}"/>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7D11B4A5-D86D-8C3A-7CFA-88076E4506FA}"/>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189F9965-B469-E0B7-9B72-B6CCC96CA657}"/>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6F450EE4-0101-1B9E-E3CD-C2E076C4E323}"/>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a16="http://schemas.microsoft.com/office/drawing/2014/main" id="{CE807FFA-754A-0DF1-750E-FB5F872B7637}"/>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0A4D22F-31DD-8561-22BF-02632AAFF76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E4A1B686-F4DD-2BA8-9FF4-32E1DDD47E96}"/>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61C02C9D-7F5F-705B-A664-7CA5EE1210BD}"/>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0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 0.33819 " pathEditMode="relative" rAng="0" ptsTypes="AA">
                                      <p:cBhvr>
                                        <p:cTn id="6" dur="1000" fill="hold"/>
                                        <p:tgtEl>
                                          <p:spTgt spid="11"/>
                                        </p:tgtEl>
                                        <p:attrNameLst>
                                          <p:attrName>ppt_x</p:attrName>
                                          <p:attrName>ppt_y</p:attrName>
                                        </p:attrNameLst>
                                      </p:cBhvr>
                                      <p:rCtr x="0" y="1689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3D45-63A0-9B7D-5FC8-4FC7569C6569}"/>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6E0E7A9B-844B-C388-27E6-81CF2188CF00}"/>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0FE1206F-8E3A-AE10-756C-4FB0A6EFEF25}"/>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4A244B7-8412-3839-86A8-E1F4F9FAD698}"/>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969A3C-60C5-7E1A-6074-25C30B91AE18}"/>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EF7E83FB-089B-BA1C-5977-F279DBD7DD8A}"/>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9FABE054-140E-2F31-1779-13851C8A97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196C407-14C2-C3B1-3E5E-ED4EAB4269E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E456B4A-4A8A-4D62-68E4-A9AC68CB4FB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D7AB559-ABF2-325C-0C4A-43649ECBD3BE}"/>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D5C75B7C-D77E-B648-EBDE-3C0F2C909A73}"/>
              </a:ext>
            </a:extLst>
          </p:cNvPr>
          <p:cNvSpPr txBox="1"/>
          <p:nvPr/>
        </p:nvSpPr>
        <p:spPr>
          <a:xfrm>
            <a:off x="1639752" y="4061049"/>
            <a:ext cx="341311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Dissemble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6E8BA2D-53AF-9138-A4BB-09043D03232A}"/>
              </a:ext>
            </a:extLst>
          </p:cNvPr>
          <p:cNvSpPr txBox="1"/>
          <p:nvPr/>
        </p:nvSpPr>
        <p:spPr>
          <a:xfrm>
            <a:off x="7032269" y="4061049"/>
            <a:ext cx="3354893"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Characterize visual effects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560C9F58-3211-8DD8-6F7B-51CBC4D711FB}"/>
              </a:ext>
            </a:extLst>
          </p:cNvPr>
          <p:cNvGrpSpPr/>
          <p:nvPr/>
        </p:nvGrpSpPr>
        <p:grpSpPr>
          <a:xfrm>
            <a:off x="1507204" y="1700831"/>
            <a:ext cx="3570598" cy="2088081"/>
            <a:chOff x="1570704" y="1830472"/>
            <a:chExt cx="3570598" cy="2088081"/>
          </a:xfrm>
        </p:grpSpPr>
        <p:pic>
          <p:nvPicPr>
            <p:cNvPr id="28" name="图形 27">
              <a:extLst>
                <a:ext uri="{FF2B5EF4-FFF2-40B4-BE49-F238E27FC236}">
                  <a16:creationId xmlns:a16="http://schemas.microsoft.com/office/drawing/2014/main" id="{54992689-CD4E-F439-FB12-0891F1BB3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513" y="3582035"/>
              <a:ext cx="466220" cy="336518"/>
            </a:xfrm>
            <a:prstGeom prst="rect">
              <a:avLst/>
            </a:prstGeom>
          </p:spPr>
        </p:pic>
        <p:grpSp>
          <p:nvGrpSpPr>
            <p:cNvPr id="33" name="组合 32">
              <a:extLst>
                <a:ext uri="{FF2B5EF4-FFF2-40B4-BE49-F238E27FC236}">
                  <a16:creationId xmlns:a16="http://schemas.microsoft.com/office/drawing/2014/main" id="{82BF96E7-74C9-03D4-DC9F-DC0A752D43B6}"/>
                </a:ext>
              </a:extLst>
            </p:cNvPr>
            <p:cNvGrpSpPr/>
            <p:nvPr/>
          </p:nvGrpSpPr>
          <p:grpSpPr>
            <a:xfrm>
              <a:off x="1570704" y="1830472"/>
              <a:ext cx="3570598" cy="1785711"/>
              <a:chOff x="1570704" y="1830472"/>
              <a:chExt cx="3570598" cy="1785711"/>
            </a:xfrm>
          </p:grpSpPr>
          <p:pic>
            <p:nvPicPr>
              <p:cNvPr id="20" name="图片 19">
                <a:extLst>
                  <a:ext uri="{FF2B5EF4-FFF2-40B4-BE49-F238E27FC236}">
                    <a16:creationId xmlns:a16="http://schemas.microsoft.com/office/drawing/2014/main" id="{4B5E128E-FF2B-5B7B-D86B-C2D766C303C6}"/>
                  </a:ext>
                </a:extLst>
              </p:cNvPr>
              <p:cNvPicPr>
                <a:picLocks noChangeAspect="1"/>
              </p:cNvPicPr>
              <p:nvPr/>
            </p:nvPicPr>
            <p:blipFill>
              <a:blip r:embed="rId5"/>
              <a:stretch>
                <a:fillRect/>
              </a:stretch>
            </p:blipFill>
            <p:spPr>
              <a:xfrm>
                <a:off x="1570704" y="2218726"/>
                <a:ext cx="1195934" cy="1177664"/>
              </a:xfrm>
              <a:prstGeom prst="rect">
                <a:avLst/>
              </a:prstGeom>
            </p:spPr>
          </p:pic>
          <p:pic>
            <p:nvPicPr>
              <p:cNvPr id="12" name="图形 11">
                <a:extLst>
                  <a:ext uri="{FF2B5EF4-FFF2-40B4-BE49-F238E27FC236}">
                    <a16:creationId xmlns:a16="http://schemas.microsoft.com/office/drawing/2014/main" id="{C5BE01CD-B106-4676-1AA9-D55FC4E12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446" y="2682577"/>
                <a:ext cx="558492" cy="186164"/>
              </a:xfrm>
              <a:prstGeom prst="rect">
                <a:avLst/>
              </a:prstGeom>
            </p:spPr>
          </p:pic>
          <p:pic>
            <p:nvPicPr>
              <p:cNvPr id="17" name="图形 16">
                <a:extLst>
                  <a:ext uri="{FF2B5EF4-FFF2-40B4-BE49-F238E27FC236}">
                    <a16:creationId xmlns:a16="http://schemas.microsoft.com/office/drawing/2014/main" id="{EFF75CD5-168B-5E14-5241-3881AD91CC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938" y="1935134"/>
                <a:ext cx="184150" cy="1681049"/>
              </a:xfrm>
              <a:prstGeom prst="rect">
                <a:avLst/>
              </a:prstGeom>
            </p:spPr>
          </p:pic>
          <p:pic>
            <p:nvPicPr>
              <p:cNvPr id="19" name="图形 18">
                <a:extLst>
                  <a:ext uri="{FF2B5EF4-FFF2-40B4-BE49-F238E27FC236}">
                    <a16:creationId xmlns:a16="http://schemas.microsoft.com/office/drawing/2014/main" id="{CB28869E-1E28-B412-2B8D-4195100F5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92111" y="1957018"/>
                <a:ext cx="439750" cy="305913"/>
              </a:xfrm>
              <a:prstGeom prst="rect">
                <a:avLst/>
              </a:prstGeom>
            </p:spPr>
          </p:pic>
          <p:pic>
            <p:nvPicPr>
              <p:cNvPr id="24" name="图形 23">
                <a:extLst>
                  <a:ext uri="{FF2B5EF4-FFF2-40B4-BE49-F238E27FC236}">
                    <a16:creationId xmlns:a16="http://schemas.microsoft.com/office/drawing/2014/main" id="{9EDFF577-155A-AA3E-441E-883808324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7529" y="2505170"/>
                <a:ext cx="354813" cy="354813"/>
              </a:xfrm>
              <a:prstGeom prst="rect">
                <a:avLst/>
              </a:prstGeom>
            </p:spPr>
          </p:pic>
          <p:pic>
            <p:nvPicPr>
              <p:cNvPr id="26" name="图形 25">
                <a:extLst>
                  <a:ext uri="{FF2B5EF4-FFF2-40B4-BE49-F238E27FC236}">
                    <a16:creationId xmlns:a16="http://schemas.microsoft.com/office/drawing/2014/main" id="{B324E262-2E14-001F-75D5-C97674FE05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75082" y="3098184"/>
                <a:ext cx="466220" cy="340699"/>
              </a:xfrm>
              <a:prstGeom prst="rect">
                <a:avLst/>
              </a:prstGeom>
            </p:spPr>
          </p:pic>
          <p:sp>
            <p:nvSpPr>
              <p:cNvPr id="29" name="文本框 28">
                <a:extLst>
                  <a:ext uri="{FF2B5EF4-FFF2-40B4-BE49-F238E27FC236}">
                    <a16:creationId xmlns:a16="http://schemas.microsoft.com/office/drawing/2014/main" id="{D7037DA2-7E78-BE20-D139-EA107A0676B2}"/>
                  </a:ext>
                </a:extLst>
              </p:cNvPr>
              <p:cNvSpPr txBox="1"/>
              <p:nvPr/>
            </p:nvSpPr>
            <p:spPr>
              <a:xfrm>
                <a:off x="1592861" y="1830472"/>
                <a:ext cx="1662154"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SVG code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D2B9D261-188D-6A37-6494-92D8F39105EB}"/>
                  </a:ext>
                </a:extLst>
              </p:cNvPr>
              <p:cNvSpPr txBox="1"/>
              <p:nvPr/>
            </p:nvSpPr>
            <p:spPr>
              <a:xfrm>
                <a:off x="3480784" y="1934814"/>
                <a:ext cx="112498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rect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419FE9D-63F0-357A-AEE3-C0D10A30C9E9}"/>
                  </a:ext>
                </a:extLst>
              </p:cNvPr>
              <p:cNvSpPr txBox="1"/>
              <p:nvPr/>
            </p:nvSpPr>
            <p:spPr>
              <a:xfrm>
                <a:off x="3511376" y="2532307"/>
                <a:ext cx="127894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&lt;circle&gt;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187D2817-6227-95ED-3AD2-065FC90201E9}"/>
                  </a:ext>
                </a:extLst>
              </p:cNvPr>
              <p:cNvSpPr txBox="1"/>
              <p:nvPr/>
            </p:nvSpPr>
            <p:spPr>
              <a:xfrm>
                <a:off x="3511376" y="3123240"/>
                <a:ext cx="1219410"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&lt;path&gt;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1" name="标题 1">
            <a:extLst>
              <a:ext uri="{FF2B5EF4-FFF2-40B4-BE49-F238E27FC236}">
                <a16:creationId xmlns:a16="http://schemas.microsoft.com/office/drawing/2014/main" id="{6D24D191-3272-AEE0-FC43-45E41AF6779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99B3CA42-1282-3BB7-AA62-95DFF3CFC130}"/>
              </a:ext>
            </a:extLst>
          </p:cNvPr>
          <p:cNvPicPr>
            <a:picLocks noChangeAspect="1"/>
          </p:cNvPicPr>
          <p:nvPr/>
        </p:nvPicPr>
        <p:blipFill>
          <a:blip r:embed="rId16"/>
          <a:stretch>
            <a:fillRect/>
          </a:stretch>
        </p:blipFill>
        <p:spPr>
          <a:xfrm>
            <a:off x="6817405" y="1505622"/>
            <a:ext cx="1885534" cy="2505193"/>
          </a:xfrm>
          <a:prstGeom prst="rect">
            <a:avLst/>
          </a:prstGeom>
        </p:spPr>
      </p:pic>
      <p:pic>
        <p:nvPicPr>
          <p:cNvPr id="21" name="图片 20">
            <a:extLst>
              <a:ext uri="{FF2B5EF4-FFF2-40B4-BE49-F238E27FC236}">
                <a16:creationId xmlns:a16="http://schemas.microsoft.com/office/drawing/2014/main" id="{13946AC2-33BD-89B1-8731-21CBAC4D8121}"/>
              </a:ext>
            </a:extLst>
          </p:cNvPr>
          <p:cNvPicPr>
            <a:picLocks noChangeAspect="1"/>
          </p:cNvPicPr>
          <p:nvPr/>
        </p:nvPicPr>
        <p:blipFill>
          <a:blip r:embed="rId17"/>
          <a:stretch>
            <a:fillRect/>
          </a:stretch>
        </p:blipFill>
        <p:spPr>
          <a:xfrm>
            <a:off x="8916206" y="1469673"/>
            <a:ext cx="1683674" cy="2541142"/>
          </a:xfrm>
          <a:prstGeom prst="rect">
            <a:avLst/>
          </a:prstGeom>
        </p:spPr>
      </p:pic>
      <p:cxnSp>
        <p:nvCxnSpPr>
          <p:cNvPr id="25" name="直接连接符 24">
            <a:extLst>
              <a:ext uri="{FF2B5EF4-FFF2-40B4-BE49-F238E27FC236}">
                <a16:creationId xmlns:a16="http://schemas.microsoft.com/office/drawing/2014/main" id="{D52F36EE-4F6A-B42F-2D1C-3A6B1F8C451B}"/>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6BDBAD-DBBE-243B-23CA-47D581A38091}"/>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9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B5AD-6B47-020F-C11D-E0B55E20C5AD}"/>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8B9CDBD3-5222-ECCF-2A78-3E5FFB11CD21}"/>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AF3E4941-01AA-0967-EE93-A9DB88CE055F}"/>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03192AD-C850-69DD-2374-A83FDB8B8215}"/>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3C9E2F-6DF3-F94F-E634-4821190BF46E}"/>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76B810A1-49CA-7538-B4AD-28D6682A948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22A32E25-C46B-C13A-DEFC-F16C0A57AB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E2881B0A-A1AF-6852-089E-0C76DB20823A}"/>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0CD75C6-A4A9-BB0F-4D49-54FA443AD088}"/>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A933B38-87B5-EA6F-35D8-D5318F4F45EF}"/>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3EE9297-A2BB-8052-B8DF-1FE1713CB90A}"/>
              </a:ext>
            </a:extLst>
          </p:cNvPr>
          <p:cNvSpPr txBox="1"/>
          <p:nvPr/>
        </p:nvSpPr>
        <p:spPr>
          <a:xfrm>
            <a:off x="1575142" y="4068892"/>
            <a:ext cx="334867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Inject perception patterns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FD1309D-CF36-F1FD-AACB-123CC8E55A40}"/>
              </a:ext>
            </a:extLst>
          </p:cNvPr>
          <p:cNvSpPr txBox="1"/>
          <p:nvPr/>
        </p:nvSpPr>
        <p:spPr>
          <a:xfrm>
            <a:off x="7001498" y="4068892"/>
            <a:ext cx="3460306"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Extract perceptual features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1DDF8818-DD9B-CD5E-A61B-4914AF377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89" y="2164377"/>
            <a:ext cx="1338828" cy="956305"/>
          </a:xfrm>
          <a:prstGeom prst="rect">
            <a:avLst/>
          </a:prstGeom>
        </p:spPr>
      </p:pic>
      <p:sp>
        <p:nvSpPr>
          <p:cNvPr id="31" name="文本框 30">
            <a:extLst>
              <a:ext uri="{FF2B5EF4-FFF2-40B4-BE49-F238E27FC236}">
                <a16:creationId xmlns:a16="http://schemas.microsoft.com/office/drawing/2014/main" id="{BFB534C0-6268-597D-06D3-E015FBE5E770}"/>
              </a:ext>
            </a:extLst>
          </p:cNvPr>
          <p:cNvSpPr txBox="1"/>
          <p:nvPr/>
        </p:nvSpPr>
        <p:spPr>
          <a:xfrm>
            <a:off x="1392868" y="3092409"/>
            <a:ext cx="1338828"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annotation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2" name="文本框 31">
            <a:extLst>
              <a:ext uri="{FF2B5EF4-FFF2-40B4-BE49-F238E27FC236}">
                <a16:creationId xmlns:a16="http://schemas.microsoft.com/office/drawing/2014/main" id="{926A3F5E-8092-ABA1-C572-CA6743E3F145}"/>
              </a:ext>
            </a:extLst>
          </p:cNvPr>
          <p:cNvSpPr txBox="1"/>
          <p:nvPr/>
        </p:nvSpPr>
        <p:spPr>
          <a:xfrm>
            <a:off x="2960867" y="2044862"/>
            <a:ext cx="1031564" cy="646331"/>
          </a:xfrm>
          <a:prstGeom prst="rect">
            <a:avLst/>
          </a:prstGeom>
          <a:noFill/>
        </p:spPr>
        <p:txBody>
          <a:bodyPr wrap="non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Positive</a:t>
            </a:r>
          </a:p>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3" name="文本框 32">
            <a:extLst>
              <a:ext uri="{FF2B5EF4-FFF2-40B4-BE49-F238E27FC236}">
                <a16:creationId xmlns:a16="http://schemas.microsoft.com/office/drawing/2014/main" id="{1969E256-BEE9-7664-C7F8-B79057FC46E0}"/>
              </a:ext>
            </a:extLst>
          </p:cNvPr>
          <p:cNvSpPr txBox="1"/>
          <p:nvPr/>
        </p:nvSpPr>
        <p:spPr>
          <a:xfrm>
            <a:off x="2919846" y="3135166"/>
            <a:ext cx="1024768" cy="646331"/>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Negative</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pic>
        <p:nvPicPr>
          <p:cNvPr id="35" name="图形 34">
            <a:extLst>
              <a:ext uri="{FF2B5EF4-FFF2-40B4-BE49-F238E27FC236}">
                <a16:creationId xmlns:a16="http://schemas.microsoft.com/office/drawing/2014/main" id="{0A00C32A-60AF-7737-06B6-B368A86BE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380" y="2066087"/>
            <a:ext cx="208548" cy="1698174"/>
          </a:xfrm>
          <a:prstGeom prst="rect">
            <a:avLst/>
          </a:prstGeom>
        </p:spPr>
      </p:pic>
      <p:pic>
        <p:nvPicPr>
          <p:cNvPr id="12" name="图形 11">
            <a:extLst>
              <a:ext uri="{FF2B5EF4-FFF2-40B4-BE49-F238E27FC236}">
                <a16:creationId xmlns:a16="http://schemas.microsoft.com/office/drawing/2014/main" id="{7BDF10C2-EA49-6AD9-C94F-5CB7C06DA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9528" y="2107911"/>
            <a:ext cx="1423985" cy="503872"/>
          </a:xfrm>
          <a:prstGeom prst="rect">
            <a:avLst/>
          </a:prstGeom>
        </p:spPr>
      </p:pic>
      <p:pic>
        <p:nvPicPr>
          <p:cNvPr id="16" name="图形 15">
            <a:extLst>
              <a:ext uri="{FF2B5EF4-FFF2-40B4-BE49-F238E27FC236}">
                <a16:creationId xmlns:a16="http://schemas.microsoft.com/office/drawing/2014/main" id="{7437A3D3-9A5F-49E9-82C4-5DF4B70CDE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54837" y="3206498"/>
            <a:ext cx="1423985" cy="503872"/>
          </a:xfrm>
          <a:prstGeom prst="rect">
            <a:avLst/>
          </a:prstGeom>
        </p:spPr>
      </p:pic>
      <p:pic>
        <p:nvPicPr>
          <p:cNvPr id="18" name="图形 17">
            <a:extLst>
              <a:ext uri="{FF2B5EF4-FFF2-40B4-BE49-F238E27FC236}">
                <a16:creationId xmlns:a16="http://schemas.microsoft.com/office/drawing/2014/main" id="{0FC868CE-516F-7F58-1FC0-704648C88F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7140" y="2956452"/>
            <a:ext cx="2071414" cy="798974"/>
          </a:xfrm>
          <a:prstGeom prst="rect">
            <a:avLst/>
          </a:prstGeom>
        </p:spPr>
      </p:pic>
      <p:sp>
        <p:nvSpPr>
          <p:cNvPr id="19" name="文本框 18">
            <a:extLst>
              <a:ext uri="{FF2B5EF4-FFF2-40B4-BE49-F238E27FC236}">
                <a16:creationId xmlns:a16="http://schemas.microsoft.com/office/drawing/2014/main" id="{BCFDACCC-A48C-EF2A-38DF-FDE98F536115}"/>
              </a:ext>
            </a:extLst>
          </p:cNvPr>
          <p:cNvSpPr txBox="1"/>
          <p:nvPr/>
        </p:nvSpPr>
        <p:spPr>
          <a:xfrm>
            <a:off x="9372234" y="3178198"/>
            <a:ext cx="1354858" cy="400110"/>
          </a:xfrm>
          <a:prstGeom prst="rect">
            <a:avLst/>
          </a:prstGeom>
          <a:noFill/>
        </p:spPr>
        <p:txBody>
          <a:bodyPr wrap="none" rtlCol="0">
            <a:spAutoFit/>
          </a:bodyPr>
          <a:lstStyle/>
          <a:p>
            <a:pPr algn="ct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1</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2</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a:t>
            </a:r>
            <a:endParaRPr lang="zh-CN" altLang="en-US" sz="2000" spc="-150" dirty="0">
              <a:latin typeface="微软雅黑" panose="020B0503020204020204" pitchFamily="34" charset="-122"/>
              <a:ea typeface="微软雅黑" panose="020B0503020204020204" pitchFamily="34" charset="-122"/>
              <a:cs typeface="+mj-cs"/>
            </a:endParaRPr>
          </a:p>
        </p:txBody>
      </p:sp>
      <p:sp>
        <p:nvSpPr>
          <p:cNvPr id="20" name="文本框 19">
            <a:extLst>
              <a:ext uri="{FF2B5EF4-FFF2-40B4-BE49-F238E27FC236}">
                <a16:creationId xmlns:a16="http://schemas.microsoft.com/office/drawing/2014/main" id="{01FADACE-E12C-B3D8-A660-322E2EAFD593}"/>
              </a:ext>
            </a:extLst>
          </p:cNvPr>
          <p:cNvSpPr txBox="1"/>
          <p:nvPr/>
        </p:nvSpPr>
        <p:spPr>
          <a:xfrm>
            <a:off x="6629297" y="1902776"/>
            <a:ext cx="1775934"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Contrastive</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learning model</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401B51E1-53F9-704F-5AF1-72854630D890}"/>
              </a:ext>
            </a:extLst>
          </p:cNvPr>
          <p:cNvSpPr txBox="1"/>
          <p:nvPr/>
        </p:nvSpPr>
        <p:spPr>
          <a:xfrm>
            <a:off x="9355483" y="1911060"/>
            <a:ext cx="1281633" cy="707886"/>
          </a:xfrm>
          <a:prstGeom prst="rect">
            <a:avLst/>
          </a:prstGeom>
          <a:noFill/>
        </p:spPr>
        <p:txBody>
          <a:bodyPr wrap="none" rtlCol="0">
            <a:spAutoFit/>
          </a:bodyPr>
          <a:lstStyle/>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Perceptual</a:t>
            </a:r>
          </a:p>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features</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cxnSp>
        <p:nvCxnSpPr>
          <p:cNvPr id="11" name="直接连接符 10">
            <a:extLst>
              <a:ext uri="{FF2B5EF4-FFF2-40B4-BE49-F238E27FC236}">
                <a16:creationId xmlns:a16="http://schemas.microsoft.com/office/drawing/2014/main" id="{0C6EE77B-C8AE-9621-E96A-2CB5CFB77558}"/>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E7D626-AA6E-4B51-95F9-1D953D4E71F2}"/>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EDF054EF-4698-8565-3AFE-F18FFA00882D}"/>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5635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826</Words>
  <Application>Microsoft Office PowerPoint</Application>
  <PresentationFormat>宽屏</PresentationFormat>
  <Paragraphs>129</Paragraphs>
  <Slides>11</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 Light</vt:lpstr>
      <vt:lpstr>微软雅黑</vt:lpstr>
      <vt:lpstr>Arial</vt:lpstr>
      <vt:lpstr>Office 主题​​</vt:lpstr>
      <vt:lpstr>Revelio: A Perception Effectiveness Assessment Approach for Graphical Patterns in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Xumeng Wang</dc:creator>
  <cp:lastModifiedBy>翔轩 张</cp:lastModifiedBy>
  <cp:revision>106</cp:revision>
  <dcterms:created xsi:type="dcterms:W3CDTF">2025-03-18T23:55:52Z</dcterms:created>
  <dcterms:modified xsi:type="dcterms:W3CDTF">2025-03-28T08:00:38Z</dcterms:modified>
</cp:coreProperties>
</file>